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charset="1" panose="00000500000000000000"/>
      <p:regular r:id="rId20"/>
    </p:embeddedFont>
    <p:embeddedFont>
      <p:font typeface="One Little Font Bold" charset="1" panose="00000800000000000000"/>
      <p:regular r:id="rId21"/>
    </p:embeddedFont>
    <p:embeddedFont>
      <p:font typeface="Sirin Stencil" charset="1" panose="02000000000000000000"/>
      <p:regular r:id="rId22"/>
    </p:embeddedFont>
    <p:embeddedFont>
      <p:font typeface="Roboto Slab Bold" charset="1" panose="00000000000000000000"/>
      <p:regular r:id="rId23"/>
    </p:embeddedFont>
    <p:embeddedFont>
      <p:font typeface="Nunito" charset="1" panose="00000000000000000000"/>
      <p:regular r:id="rId24"/>
    </p:embeddedFont>
    <p:embeddedFont>
      <p:font typeface="Montserrat Bold" charset="1" panose="00000800000000000000"/>
      <p:regular r:id="rId25"/>
    </p:embeddedFont>
    <p:embeddedFont>
      <p:font typeface="Roboto Slab"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gif"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TextBox 3" id="3"/>
          <p:cNvSpPr txBox="true"/>
          <p:nvPr/>
        </p:nvSpPr>
        <p:spPr>
          <a:xfrm rot="0">
            <a:off x="3166384" y="5220648"/>
            <a:ext cx="12099485" cy="2571750"/>
          </a:xfrm>
          <a:prstGeom prst="rect">
            <a:avLst/>
          </a:prstGeom>
        </p:spPr>
        <p:txBody>
          <a:bodyPr anchor="t" rtlCol="false" tIns="0" lIns="0" bIns="0" rIns="0">
            <a:spAutoFit/>
          </a:bodyPr>
          <a:lstStyle/>
          <a:p>
            <a:pPr algn="ctr">
              <a:lnSpc>
                <a:spcPts val="19095"/>
              </a:lnSpc>
            </a:pPr>
            <a:r>
              <a:rPr lang="en-US" sz="20100">
                <a:solidFill>
                  <a:srgbClr val="45731C"/>
                </a:solidFill>
                <a:latin typeface="Montserrat"/>
                <a:ea typeface="Montserrat"/>
                <a:cs typeface="Montserrat"/>
                <a:sym typeface="Montserrat"/>
              </a:rPr>
              <a:t>ECO</a:t>
            </a:r>
            <a:r>
              <a:rPr lang="en-US" sz="20100">
                <a:solidFill>
                  <a:srgbClr val="03A8E8"/>
                </a:solidFill>
                <a:latin typeface="Montserrat"/>
                <a:ea typeface="Montserrat"/>
                <a:cs typeface="Montserrat"/>
                <a:sym typeface="Montserrat"/>
              </a:rPr>
              <a:t>MAP</a:t>
            </a:r>
          </a:p>
        </p:txBody>
      </p:sp>
      <p:sp>
        <p:nvSpPr>
          <p:cNvPr name="TextBox 4" id="4"/>
          <p:cNvSpPr txBox="true"/>
          <p:nvPr/>
        </p:nvSpPr>
        <p:spPr>
          <a:xfrm rot="0">
            <a:off x="5732277" y="8515065"/>
            <a:ext cx="6823447" cy="743235"/>
          </a:xfrm>
          <a:prstGeom prst="rect">
            <a:avLst/>
          </a:prstGeom>
        </p:spPr>
        <p:txBody>
          <a:bodyPr anchor="t" rtlCol="false" tIns="0" lIns="0" bIns="0" rIns="0">
            <a:spAutoFit/>
          </a:bodyPr>
          <a:lstStyle/>
          <a:p>
            <a:pPr algn="ctr">
              <a:lnSpc>
                <a:spcPts val="2858"/>
              </a:lnSpc>
            </a:pPr>
            <a:r>
              <a:rPr lang="en-US" sz="3008" b="true">
                <a:solidFill>
                  <a:srgbClr val="FFFFFF"/>
                </a:solidFill>
                <a:latin typeface="One Little Font Bold"/>
                <a:ea typeface="One Little Font Bold"/>
                <a:cs typeface="One Little Font Bold"/>
                <a:sym typeface="One Little Font Bold"/>
              </a:rPr>
              <a:t>David Escobar </a:t>
            </a:r>
          </a:p>
          <a:p>
            <a:pPr algn="ctr">
              <a:lnSpc>
                <a:spcPts val="2858"/>
              </a:lnSpc>
            </a:pPr>
            <a:r>
              <a:rPr lang="en-US" sz="3008" b="true">
                <a:solidFill>
                  <a:srgbClr val="FFFFFF"/>
                </a:solidFill>
                <a:latin typeface="One Little Font Bold"/>
                <a:ea typeface="One Little Font Bold"/>
                <a:cs typeface="One Little Font Bold"/>
                <a:sym typeface="One Little Font Bold"/>
              </a:rPr>
              <a:t>Capstone 004D</a:t>
            </a:r>
          </a:p>
        </p:txBody>
      </p:sp>
      <p:sp>
        <p:nvSpPr>
          <p:cNvPr name="Freeform 5" id="5"/>
          <p:cNvSpPr/>
          <p:nvPr/>
        </p:nvSpPr>
        <p:spPr>
          <a:xfrm flipH="false" flipV="false" rot="0">
            <a:off x="7783922" y="1223996"/>
            <a:ext cx="2864410" cy="2864410"/>
          </a:xfrm>
          <a:custGeom>
            <a:avLst/>
            <a:gdLst/>
            <a:ahLst/>
            <a:cxnLst/>
            <a:rect r="r" b="b" t="t" l="l"/>
            <a:pathLst>
              <a:path h="2864410" w="2864410">
                <a:moveTo>
                  <a:pt x="0" y="0"/>
                </a:moveTo>
                <a:lnTo>
                  <a:pt x="2864410" y="0"/>
                </a:lnTo>
                <a:lnTo>
                  <a:pt x="2864410" y="2864410"/>
                </a:lnTo>
                <a:lnTo>
                  <a:pt x="0" y="2864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8034379" y="0"/>
            <a:ext cx="2363496" cy="1023971"/>
          </a:xfrm>
          <a:custGeom>
            <a:avLst/>
            <a:gdLst/>
            <a:ahLst/>
            <a:cxnLst/>
            <a:rect r="r" b="b" t="t" l="l"/>
            <a:pathLst>
              <a:path h="1023971" w="2363496">
                <a:moveTo>
                  <a:pt x="2363496" y="0"/>
                </a:moveTo>
                <a:lnTo>
                  <a:pt x="0" y="0"/>
                </a:lnTo>
                <a:lnTo>
                  <a:pt x="0" y="1023971"/>
                </a:lnTo>
                <a:lnTo>
                  <a:pt x="2363496" y="1023971"/>
                </a:lnTo>
                <a:lnTo>
                  <a:pt x="236349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7844385" y="2172581"/>
            <a:ext cx="1371742" cy="871991"/>
          </a:xfrm>
          <a:prstGeom prst="rect">
            <a:avLst/>
          </a:prstGeom>
        </p:spPr>
        <p:txBody>
          <a:bodyPr anchor="t" rtlCol="false" tIns="0" lIns="0" bIns="0" rIns="0">
            <a:spAutoFit/>
          </a:bodyPr>
          <a:lstStyle/>
          <a:p>
            <a:pPr algn="ctr">
              <a:lnSpc>
                <a:spcPts val="7143"/>
              </a:lnSpc>
              <a:spcBef>
                <a:spcPct val="0"/>
              </a:spcBef>
            </a:pPr>
            <a:r>
              <a:rPr lang="en-US" sz="5102">
                <a:solidFill>
                  <a:srgbClr val="FFFFFF"/>
                </a:solidFill>
                <a:latin typeface="Sirin Stencil"/>
                <a:ea typeface="Sirin Stencil"/>
                <a:cs typeface="Sirin Stencil"/>
                <a:sym typeface="Sirin Stencil"/>
              </a:rPr>
              <a:t>ECO</a:t>
            </a:r>
          </a:p>
        </p:txBody>
      </p:sp>
      <p:sp>
        <p:nvSpPr>
          <p:cNvPr name="TextBox 8" id="8"/>
          <p:cNvSpPr txBox="true"/>
          <p:nvPr/>
        </p:nvSpPr>
        <p:spPr>
          <a:xfrm rot="0">
            <a:off x="9216127" y="2173707"/>
            <a:ext cx="1450422" cy="870865"/>
          </a:xfrm>
          <a:prstGeom prst="rect">
            <a:avLst/>
          </a:prstGeom>
        </p:spPr>
        <p:txBody>
          <a:bodyPr anchor="t" rtlCol="false" tIns="0" lIns="0" bIns="0" rIns="0">
            <a:spAutoFit/>
          </a:bodyPr>
          <a:lstStyle/>
          <a:p>
            <a:pPr algn="ctr">
              <a:lnSpc>
                <a:spcPts val="7098"/>
              </a:lnSpc>
              <a:spcBef>
                <a:spcPct val="0"/>
              </a:spcBef>
            </a:pPr>
            <a:r>
              <a:rPr lang="en-US" sz="5070">
                <a:solidFill>
                  <a:srgbClr val="FFFFFF"/>
                </a:solidFill>
                <a:latin typeface="Sirin Stencil"/>
                <a:ea typeface="Sirin Stencil"/>
                <a:cs typeface="Sirin Stencil"/>
                <a:sym typeface="Sirin Stencil"/>
              </a:rPr>
              <a:t>MAP</a:t>
            </a:r>
          </a:p>
        </p:txBody>
      </p:sp>
      <p:sp>
        <p:nvSpPr>
          <p:cNvPr name="Freeform 9" id="9"/>
          <p:cNvSpPr/>
          <p:nvPr/>
        </p:nvSpPr>
        <p:spPr>
          <a:xfrm flipH="true" flipV="false" rot="7085089">
            <a:off x="9767631" y="3228935"/>
            <a:ext cx="2363496" cy="1023971"/>
          </a:xfrm>
          <a:custGeom>
            <a:avLst/>
            <a:gdLst/>
            <a:ahLst/>
            <a:cxnLst/>
            <a:rect r="r" b="b" t="t" l="l"/>
            <a:pathLst>
              <a:path h="1023971" w="2363496">
                <a:moveTo>
                  <a:pt x="2363496" y="0"/>
                </a:moveTo>
                <a:lnTo>
                  <a:pt x="0" y="0"/>
                </a:lnTo>
                <a:lnTo>
                  <a:pt x="0" y="1023971"/>
                </a:lnTo>
                <a:lnTo>
                  <a:pt x="2363496" y="1023971"/>
                </a:lnTo>
                <a:lnTo>
                  <a:pt x="236349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7513405">
            <a:off x="6248670" y="3205981"/>
            <a:ext cx="2363496" cy="1023971"/>
          </a:xfrm>
          <a:custGeom>
            <a:avLst/>
            <a:gdLst/>
            <a:ahLst/>
            <a:cxnLst/>
            <a:rect r="r" b="b" t="t" l="l"/>
            <a:pathLst>
              <a:path h="1023971" w="2363496">
                <a:moveTo>
                  <a:pt x="2363496" y="0"/>
                </a:moveTo>
                <a:lnTo>
                  <a:pt x="0" y="0"/>
                </a:lnTo>
                <a:lnTo>
                  <a:pt x="0" y="1023971"/>
                </a:lnTo>
                <a:lnTo>
                  <a:pt x="2363496" y="1023971"/>
                </a:lnTo>
                <a:lnTo>
                  <a:pt x="236349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4920013" y="267325"/>
            <a:ext cx="8447974" cy="9752351"/>
          </a:xfrm>
          <a:custGeom>
            <a:avLst/>
            <a:gdLst/>
            <a:ahLst/>
            <a:cxnLst/>
            <a:rect r="r" b="b" t="t" l="l"/>
            <a:pathLst>
              <a:path h="9752351" w="8447974">
                <a:moveTo>
                  <a:pt x="0" y="0"/>
                </a:moveTo>
                <a:lnTo>
                  <a:pt x="8447974" y="0"/>
                </a:lnTo>
                <a:lnTo>
                  <a:pt x="8447974" y="9752350"/>
                </a:lnTo>
                <a:lnTo>
                  <a:pt x="0" y="975235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4513002" y="387661"/>
            <a:ext cx="9261996" cy="9511677"/>
          </a:xfrm>
          <a:custGeom>
            <a:avLst/>
            <a:gdLst/>
            <a:ahLst/>
            <a:cxnLst/>
            <a:rect r="r" b="b" t="t" l="l"/>
            <a:pathLst>
              <a:path h="9511677" w="9261996">
                <a:moveTo>
                  <a:pt x="0" y="0"/>
                </a:moveTo>
                <a:lnTo>
                  <a:pt x="9261996" y="0"/>
                </a:lnTo>
                <a:lnTo>
                  <a:pt x="9261996" y="9511678"/>
                </a:lnTo>
                <a:lnTo>
                  <a:pt x="0" y="9511678"/>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2708925" y="655035"/>
            <a:ext cx="12870150" cy="8976930"/>
          </a:xfrm>
          <a:custGeom>
            <a:avLst/>
            <a:gdLst/>
            <a:ahLst/>
            <a:cxnLst/>
            <a:rect r="r" b="b" t="t" l="l"/>
            <a:pathLst>
              <a:path h="8976930" w="12870150">
                <a:moveTo>
                  <a:pt x="0" y="0"/>
                </a:moveTo>
                <a:lnTo>
                  <a:pt x="12870150" y="0"/>
                </a:lnTo>
                <a:lnTo>
                  <a:pt x="12870150" y="8976930"/>
                </a:lnTo>
                <a:lnTo>
                  <a:pt x="0" y="897693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TextBox 2" id="2"/>
          <p:cNvSpPr txBox="true"/>
          <p:nvPr/>
        </p:nvSpPr>
        <p:spPr>
          <a:xfrm rot="0">
            <a:off x="1765601" y="2267624"/>
            <a:ext cx="14756799" cy="5847042"/>
          </a:xfrm>
          <a:prstGeom prst="rect">
            <a:avLst/>
          </a:prstGeom>
        </p:spPr>
        <p:txBody>
          <a:bodyPr anchor="t" rtlCol="false" tIns="0" lIns="0" bIns="0" rIns="0">
            <a:spAutoFit/>
          </a:bodyPr>
          <a:lstStyle/>
          <a:p>
            <a:pPr algn="just">
              <a:lnSpc>
                <a:spcPts val="4272"/>
              </a:lnSpc>
            </a:pPr>
            <a:r>
              <a:rPr lang="en-US" sz="3051" b="true">
                <a:solidFill>
                  <a:srgbClr val="000000"/>
                </a:solidFill>
                <a:latin typeface="Roboto Slab Bold"/>
                <a:ea typeface="Roboto Slab Bold"/>
                <a:cs typeface="Roboto Slab Bold"/>
                <a:sym typeface="Roboto Slab Bold"/>
              </a:rPr>
              <a:t>Funcionalidades planeadas</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App móvil nativa (React Native)</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Sistema de rankings </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Alianza con empresas</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Categorización de residuos</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Integración con municipios</a:t>
            </a:r>
          </a:p>
          <a:p>
            <a:pPr algn="just" marL="658821" indent="-329411" lvl="1">
              <a:lnSpc>
                <a:spcPts val="4272"/>
              </a:lnSpc>
              <a:buFont typeface="Arial"/>
              <a:buChar char="•"/>
            </a:pPr>
            <a:r>
              <a:rPr lang="en-US" sz="3051">
                <a:solidFill>
                  <a:srgbClr val="000000"/>
                </a:solidFill>
                <a:latin typeface="Roboto Slab"/>
                <a:ea typeface="Roboto Slab"/>
                <a:cs typeface="Roboto Slab"/>
                <a:sym typeface="Roboto Slab"/>
              </a:rPr>
              <a:t>Análisis </a:t>
            </a:r>
            <a:r>
              <a:rPr lang="en-US" sz="3051">
                <a:solidFill>
                  <a:srgbClr val="000000"/>
                </a:solidFill>
                <a:latin typeface="Roboto Slab"/>
                <a:ea typeface="Roboto Slab"/>
                <a:cs typeface="Roboto Slab"/>
                <a:sym typeface="Roboto Slab"/>
              </a:rPr>
              <a:t>de uso e impacto</a:t>
            </a:r>
          </a:p>
          <a:p>
            <a:pPr algn="just">
              <a:lnSpc>
                <a:spcPts val="4272"/>
              </a:lnSpc>
            </a:pPr>
          </a:p>
          <a:p>
            <a:pPr algn="just">
              <a:lnSpc>
                <a:spcPts val="4272"/>
              </a:lnSpc>
            </a:pPr>
            <a:r>
              <a:rPr lang="en-US" sz="3051">
                <a:solidFill>
                  <a:srgbClr val="000000"/>
                </a:solidFill>
                <a:latin typeface="Roboto Slab"/>
                <a:ea typeface="Roboto Slab"/>
                <a:cs typeface="Roboto Slab"/>
                <a:sym typeface="Roboto Slab"/>
              </a:rPr>
              <a:t>El proyecto tiene un potencial enorme para en un futuro convertirse en la plataforma referencia del reciclaje en chile</a:t>
            </a:r>
          </a:p>
          <a:p>
            <a:pPr algn="just">
              <a:lnSpc>
                <a:spcPts val="4272"/>
              </a:lnSpc>
            </a:pPr>
          </a:p>
        </p:txBody>
      </p:sp>
      <p:sp>
        <p:nvSpPr>
          <p:cNvPr name="Freeform 3" id="3"/>
          <p:cNvSpPr/>
          <p:nvPr/>
        </p:nvSpPr>
        <p:spPr>
          <a:xfrm flipH="false" flipV="false" rot="0">
            <a:off x="9820728" y="2324774"/>
            <a:ext cx="2425959" cy="3286398"/>
          </a:xfrm>
          <a:custGeom>
            <a:avLst/>
            <a:gdLst/>
            <a:ahLst/>
            <a:cxnLst/>
            <a:rect r="r" b="b" t="t" l="l"/>
            <a:pathLst>
              <a:path h="3286398" w="2425959">
                <a:moveTo>
                  <a:pt x="0" y="0"/>
                </a:moveTo>
                <a:lnTo>
                  <a:pt x="2425959" y="0"/>
                </a:lnTo>
                <a:lnTo>
                  <a:pt x="2425959" y="3286397"/>
                </a:lnTo>
                <a:lnTo>
                  <a:pt x="0" y="3286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144000" y="7252085"/>
            <a:ext cx="3288054" cy="1725161"/>
          </a:xfrm>
          <a:custGeom>
            <a:avLst/>
            <a:gdLst/>
            <a:ahLst/>
            <a:cxnLst/>
            <a:rect r="r" b="b" t="t" l="l"/>
            <a:pathLst>
              <a:path h="1725161" w="3288054">
                <a:moveTo>
                  <a:pt x="0" y="0"/>
                </a:moveTo>
                <a:lnTo>
                  <a:pt x="3288054" y="0"/>
                </a:lnTo>
                <a:lnTo>
                  <a:pt x="3288054" y="1725161"/>
                </a:lnTo>
                <a:lnTo>
                  <a:pt x="0" y="17251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731407" y="471805"/>
            <a:ext cx="4825187" cy="695960"/>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Roboto Slab Bold"/>
                <a:ea typeface="Roboto Slab Bold"/>
                <a:cs typeface="Roboto Slab Bold"/>
                <a:sym typeface="Roboto Slab Bold"/>
              </a:rPr>
              <a:t>Futuro del proyecto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5143500"/>
            <a:ext cx="16230600" cy="4950333"/>
          </a:xfrm>
          <a:prstGeom prst="rect">
            <a:avLst/>
          </a:prstGeom>
        </p:spPr>
      </p:pic>
      <p:sp>
        <p:nvSpPr>
          <p:cNvPr name="TextBox 3" id="3"/>
          <p:cNvSpPr txBox="true"/>
          <p:nvPr/>
        </p:nvSpPr>
        <p:spPr>
          <a:xfrm rot="0">
            <a:off x="6126956" y="4033520"/>
            <a:ext cx="6034088" cy="1419860"/>
          </a:xfrm>
          <a:prstGeom prst="rect">
            <a:avLst/>
          </a:prstGeom>
        </p:spPr>
        <p:txBody>
          <a:bodyPr anchor="t" rtlCol="false" tIns="0" lIns="0" bIns="0" rIns="0">
            <a:spAutoFit/>
          </a:bodyPr>
          <a:lstStyle/>
          <a:p>
            <a:pPr algn="ctr">
              <a:lnSpc>
                <a:spcPts val="5740"/>
              </a:lnSpc>
            </a:pPr>
            <a:r>
              <a:rPr lang="en-US" sz="4100" b="true">
                <a:solidFill>
                  <a:srgbClr val="000000"/>
                </a:solidFill>
                <a:latin typeface="Roboto Slab Bold"/>
                <a:ea typeface="Roboto Slab Bold"/>
                <a:cs typeface="Roboto Slab Bold"/>
                <a:sym typeface="Roboto Slab Bold"/>
              </a:rPr>
              <a:t>¡Gracias por su atención!</a:t>
            </a:r>
          </a:p>
          <a:p>
            <a:pPr algn="ctr">
              <a:lnSpc>
                <a:spcPts val="574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7459768">
            <a:off x="12691651" y="5881245"/>
            <a:ext cx="9135299" cy="8393856"/>
          </a:xfrm>
          <a:custGeom>
            <a:avLst/>
            <a:gdLst/>
            <a:ahLst/>
            <a:cxnLst/>
            <a:rect r="r" b="b" t="t" l="l"/>
            <a:pathLst>
              <a:path h="8393856" w="9135299">
                <a:moveTo>
                  <a:pt x="0" y="0"/>
                </a:moveTo>
                <a:lnTo>
                  <a:pt x="9135298" y="0"/>
                </a:lnTo>
                <a:lnTo>
                  <a:pt x="9135298" y="8393857"/>
                </a:lnTo>
                <a:lnTo>
                  <a:pt x="0" y="8393857"/>
                </a:lnTo>
                <a:lnTo>
                  <a:pt x="0" y="0"/>
                </a:lnTo>
                <a:close/>
              </a:path>
            </a:pathLst>
          </a:custGeom>
          <a:blipFill>
            <a:blip r:embed="rId2">
              <a:extLst>
                <a:ext uri="{96DAC541-7B7A-43D3-8B79-37D633B846F1}">
                  <asvg:svgBlip xmlns:asvg="http://schemas.microsoft.com/office/drawing/2016/SVG/main" r:embed="rId3"/>
                </a:ext>
              </a:extLst>
            </a:blip>
            <a:stretch>
              <a:fillRect l="-3345" t="0" r="0" b="0"/>
            </a:stretch>
          </a:blipFill>
        </p:spPr>
      </p:sp>
      <p:sp>
        <p:nvSpPr>
          <p:cNvPr name="Freeform 3" id="3"/>
          <p:cNvSpPr/>
          <p:nvPr/>
        </p:nvSpPr>
        <p:spPr>
          <a:xfrm flipH="false" flipV="false" rot="0">
            <a:off x="6547006" y="6698426"/>
            <a:ext cx="4670505" cy="3379747"/>
          </a:xfrm>
          <a:custGeom>
            <a:avLst/>
            <a:gdLst/>
            <a:ahLst/>
            <a:cxnLst/>
            <a:rect r="r" b="b" t="t" l="l"/>
            <a:pathLst>
              <a:path h="3379747" w="4670505">
                <a:moveTo>
                  <a:pt x="0" y="0"/>
                </a:moveTo>
                <a:lnTo>
                  <a:pt x="4670506" y="0"/>
                </a:lnTo>
                <a:lnTo>
                  <a:pt x="4670506" y="3379747"/>
                </a:lnTo>
                <a:lnTo>
                  <a:pt x="0" y="33797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671974" y="712153"/>
            <a:ext cx="4179689" cy="695961"/>
          </a:xfrm>
          <a:prstGeom prst="rect">
            <a:avLst/>
          </a:prstGeom>
        </p:spPr>
        <p:txBody>
          <a:bodyPr anchor="t" rtlCol="false" tIns="0" lIns="0" bIns="0" rIns="0">
            <a:spAutoFit/>
          </a:bodyPr>
          <a:lstStyle/>
          <a:p>
            <a:pPr algn="ctr">
              <a:lnSpc>
                <a:spcPts val="5739"/>
              </a:lnSpc>
              <a:spcBef>
                <a:spcPct val="0"/>
              </a:spcBef>
            </a:pPr>
            <a:r>
              <a:rPr lang="en-US" b="true" sz="4099">
                <a:solidFill>
                  <a:srgbClr val="000000"/>
                </a:solidFill>
                <a:latin typeface="Roboto Slab Bold"/>
                <a:ea typeface="Roboto Slab Bold"/>
                <a:cs typeface="Roboto Slab Bold"/>
                <a:sym typeface="Roboto Slab Bold"/>
              </a:rPr>
              <a:t>Reciclaje Urbano</a:t>
            </a:r>
          </a:p>
        </p:txBody>
      </p:sp>
      <p:sp>
        <p:nvSpPr>
          <p:cNvPr name="TextBox 5" id="5"/>
          <p:cNvSpPr txBox="true"/>
          <p:nvPr/>
        </p:nvSpPr>
        <p:spPr>
          <a:xfrm rot="0">
            <a:off x="0" y="1909663"/>
            <a:ext cx="18288000" cy="3788410"/>
          </a:xfrm>
          <a:prstGeom prst="rect">
            <a:avLst/>
          </a:prstGeom>
        </p:spPr>
        <p:txBody>
          <a:bodyPr anchor="t" rtlCol="false" tIns="0" lIns="0" bIns="0" rIns="0">
            <a:spAutoFit/>
          </a:bodyPr>
          <a:lstStyle/>
          <a:p>
            <a:pPr algn="ctr">
              <a:lnSpc>
                <a:spcPts val="4339"/>
              </a:lnSpc>
            </a:pPr>
            <a:r>
              <a:rPr lang="en-US" sz="3099">
                <a:solidFill>
                  <a:srgbClr val="000000"/>
                </a:solidFill>
                <a:latin typeface="Nunito"/>
                <a:ea typeface="Nunito"/>
                <a:cs typeface="Nunito"/>
                <a:sym typeface="Nunito"/>
              </a:rPr>
              <a:t>En chile el reciclaje es  un problema recurrente, aunque existen puntos de reciclaje alrededor del país, la información de estos es muy escasa, la información de estos es tan dispersa que la gente no sabe dónde encontrarlos lo que transforma todo esto en un problema mas grande.</a:t>
            </a:r>
          </a:p>
          <a:p>
            <a:pPr algn="ctr">
              <a:lnSpc>
                <a:spcPts val="4339"/>
              </a:lnSpc>
            </a:pPr>
            <a:r>
              <a:rPr lang="en-US" sz="3099">
                <a:solidFill>
                  <a:srgbClr val="000000"/>
                </a:solidFill>
                <a:latin typeface="Nunito"/>
                <a:ea typeface="Nunito"/>
                <a:cs typeface="Nunito"/>
                <a:sym typeface="Nunito"/>
              </a:rPr>
              <a:t>Debido a la alta densidad urbana y el alto volumen de residuos se necesita con urgencia una solución.</a:t>
            </a:r>
          </a:p>
          <a:p>
            <a:pPr algn="ctr">
              <a:lnSpc>
                <a:spcPts val="4339"/>
              </a:lnSpc>
            </a:pPr>
          </a:p>
          <a:p>
            <a:pPr algn="ctr">
              <a:lnSpc>
                <a:spcPts val="4339"/>
              </a:lnSpc>
              <a:spcBef>
                <a:spcPct val="0"/>
              </a:spcBef>
            </a:pPr>
            <a:r>
              <a:rPr lang="en-US" sz="3099">
                <a:solidFill>
                  <a:srgbClr val="000000"/>
                </a:solidFill>
                <a:latin typeface="Nunito"/>
                <a:ea typeface="Nunito"/>
                <a:cs typeface="Nunito"/>
                <a:sym typeface="Nunito"/>
              </a:rPr>
              <a:t>Dato: En chile se generan 1.26kg de residuos por persona al día, de los cuales menos del 10% terminan siendo reciclados</a:t>
            </a:r>
          </a:p>
        </p:txBody>
      </p:sp>
      <p:pic>
        <p:nvPicPr>
          <p:cNvPr name="Picture 6" id="6"/>
          <p:cNvPicPr>
            <a:picLocks noChangeAspect="true"/>
          </p:cNvPicPr>
          <p:nvPr/>
        </p:nvPicPr>
        <p:blipFill>
          <a:blip r:embed="rId6"/>
          <a:srcRect l="0" t="0" r="0" b="0"/>
          <a:stretch>
            <a:fillRect/>
          </a:stretch>
        </p:blipFill>
        <p:spPr>
          <a:xfrm flipH="false" flipV="false" rot="0">
            <a:off x="11217512" y="500085"/>
            <a:ext cx="849369" cy="119629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7459768">
            <a:off x="-3538949" y="-2646893"/>
            <a:ext cx="9135299" cy="8393856"/>
          </a:xfrm>
          <a:custGeom>
            <a:avLst/>
            <a:gdLst/>
            <a:ahLst/>
            <a:cxnLst/>
            <a:rect r="r" b="b" t="t" l="l"/>
            <a:pathLst>
              <a:path h="8393856" w="9135299">
                <a:moveTo>
                  <a:pt x="0" y="0"/>
                </a:moveTo>
                <a:lnTo>
                  <a:pt x="9135298" y="0"/>
                </a:lnTo>
                <a:lnTo>
                  <a:pt x="9135298" y="8393856"/>
                </a:lnTo>
                <a:lnTo>
                  <a:pt x="0" y="8393856"/>
                </a:lnTo>
                <a:lnTo>
                  <a:pt x="0" y="0"/>
                </a:lnTo>
                <a:close/>
              </a:path>
            </a:pathLst>
          </a:custGeom>
          <a:blipFill>
            <a:blip r:embed="rId2">
              <a:extLst>
                <a:ext uri="{96DAC541-7B7A-43D3-8B79-37D633B846F1}">
                  <asvg:svgBlip xmlns:asvg="http://schemas.microsoft.com/office/drawing/2016/SVG/main" r:embed="rId3"/>
                </a:ext>
              </a:extLst>
            </a:blip>
            <a:stretch>
              <a:fillRect l="-3345" t="0" r="0" b="0"/>
            </a:stretch>
          </a:blipFill>
        </p:spPr>
      </p:sp>
      <p:sp>
        <p:nvSpPr>
          <p:cNvPr name="Freeform 3" id="3"/>
          <p:cNvSpPr/>
          <p:nvPr/>
        </p:nvSpPr>
        <p:spPr>
          <a:xfrm flipH="false" flipV="false" rot="0">
            <a:off x="1028700" y="5377171"/>
            <a:ext cx="1683817" cy="2949361"/>
          </a:xfrm>
          <a:custGeom>
            <a:avLst/>
            <a:gdLst/>
            <a:ahLst/>
            <a:cxnLst/>
            <a:rect r="r" b="b" t="t" l="l"/>
            <a:pathLst>
              <a:path h="2949361" w="1683817">
                <a:moveTo>
                  <a:pt x="0" y="0"/>
                </a:moveTo>
                <a:lnTo>
                  <a:pt x="1683817" y="0"/>
                </a:lnTo>
                <a:lnTo>
                  <a:pt x="1683817" y="2949361"/>
                </a:lnTo>
                <a:lnTo>
                  <a:pt x="0" y="2949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69430" y="3325697"/>
            <a:ext cx="17918570" cy="5417185"/>
          </a:xfrm>
          <a:prstGeom prst="rect">
            <a:avLst/>
          </a:prstGeom>
        </p:spPr>
        <p:txBody>
          <a:bodyPr anchor="t" rtlCol="false" tIns="0" lIns="0" bIns="0" rIns="0">
            <a:spAutoFit/>
          </a:bodyPr>
          <a:lstStyle/>
          <a:p>
            <a:pPr algn="ctr">
              <a:lnSpc>
                <a:spcPts val="4339"/>
              </a:lnSpc>
            </a:pPr>
            <a:r>
              <a:rPr lang="en-US" sz="3099">
                <a:solidFill>
                  <a:srgbClr val="000000"/>
                </a:solidFill>
                <a:latin typeface="Montserrat"/>
                <a:ea typeface="Montserrat"/>
                <a:cs typeface="Montserrat"/>
                <a:sym typeface="Montserrat"/>
              </a:rPr>
              <a:t>Con una interfaz sencilla y fácil de usar, esta aplicación permite visualizar y gestionar puntos de reciclaje, lo que significa que todos podrán crear sus propios puntos de reciclaje de cualquier residuo que se desee, al hacerlo este se agregara al mapa interactivo en tiempo real donde otros usuarios podrán encontrarlo y hacer uso de el. </a:t>
            </a:r>
          </a:p>
          <a:p>
            <a:pPr algn="ctr">
              <a:lnSpc>
                <a:spcPts val="4339"/>
              </a:lnSpc>
            </a:pPr>
          </a:p>
          <a:p>
            <a:pPr algn="ctr">
              <a:lnSpc>
                <a:spcPts val="4339"/>
              </a:lnSpc>
            </a:pPr>
            <a:r>
              <a:rPr lang="en-US" sz="3099">
                <a:solidFill>
                  <a:srgbClr val="000000"/>
                </a:solidFill>
                <a:latin typeface="Montserrat"/>
                <a:ea typeface="Montserrat"/>
                <a:cs typeface="Montserrat"/>
                <a:sym typeface="Montserrat"/>
              </a:rPr>
              <a:t>Además EcoMap busca incentivar y premiar a aquellos que interactúen con la aplicación (al crear puntos o dejar comentarios de estos) con puntos EcoMap que podrán ser canjeados por premios o por productos de empresas aliadas.</a:t>
            </a:r>
          </a:p>
          <a:p>
            <a:pPr algn="ctr">
              <a:lnSpc>
                <a:spcPts val="4339"/>
              </a:lnSpc>
            </a:pPr>
          </a:p>
          <a:p>
            <a:pPr algn="ctr">
              <a:lnSpc>
                <a:spcPts val="4339"/>
              </a:lnSpc>
              <a:spcBef>
                <a:spcPct val="0"/>
              </a:spcBef>
            </a:pPr>
          </a:p>
        </p:txBody>
      </p:sp>
      <p:sp>
        <p:nvSpPr>
          <p:cNvPr name="Freeform 5" id="5"/>
          <p:cNvSpPr/>
          <p:nvPr/>
        </p:nvSpPr>
        <p:spPr>
          <a:xfrm flipH="false" flipV="false" rot="0">
            <a:off x="15634886" y="7688899"/>
            <a:ext cx="2339327" cy="2194714"/>
          </a:xfrm>
          <a:custGeom>
            <a:avLst/>
            <a:gdLst/>
            <a:ahLst/>
            <a:cxnLst/>
            <a:rect r="r" b="b" t="t" l="l"/>
            <a:pathLst>
              <a:path h="2194714" w="2339327">
                <a:moveTo>
                  <a:pt x="0" y="0"/>
                </a:moveTo>
                <a:lnTo>
                  <a:pt x="2339328" y="0"/>
                </a:lnTo>
                <a:lnTo>
                  <a:pt x="2339328" y="2194715"/>
                </a:lnTo>
                <a:lnTo>
                  <a:pt x="0" y="21947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9430" y="1784351"/>
            <a:ext cx="17918570"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Montserrat"/>
                <a:ea typeface="Montserrat"/>
                <a:cs typeface="Montserrat"/>
                <a:sym typeface="Montserrat"/>
              </a:rPr>
              <a:t>EcoMap busca conectar a los ciudadanos con los puntos de reciclaje del país, ofreciendo distintas funciones para facilitar e incentivar esta acción </a:t>
            </a:r>
          </a:p>
        </p:txBody>
      </p:sp>
      <p:sp>
        <p:nvSpPr>
          <p:cNvPr name="TextBox 7" id="7"/>
          <p:cNvSpPr txBox="true"/>
          <p:nvPr/>
        </p:nvSpPr>
        <p:spPr>
          <a:xfrm rot="0">
            <a:off x="7729537" y="431165"/>
            <a:ext cx="2828925" cy="1419861"/>
          </a:xfrm>
          <a:prstGeom prst="rect">
            <a:avLst/>
          </a:prstGeom>
        </p:spPr>
        <p:txBody>
          <a:bodyPr anchor="t" rtlCol="false" tIns="0" lIns="0" bIns="0" rIns="0">
            <a:spAutoFit/>
          </a:bodyPr>
          <a:lstStyle/>
          <a:p>
            <a:pPr algn="ctr">
              <a:lnSpc>
                <a:spcPts val="5739"/>
              </a:lnSpc>
            </a:pPr>
            <a:r>
              <a:rPr lang="en-US" sz="4099" b="true">
                <a:solidFill>
                  <a:srgbClr val="000000"/>
                </a:solidFill>
                <a:latin typeface="Roboto Slab Bold"/>
                <a:ea typeface="Roboto Slab Bold"/>
                <a:cs typeface="Roboto Slab Bold"/>
                <a:sym typeface="Roboto Slab Bold"/>
              </a:rPr>
              <a:t>La solución</a:t>
            </a:r>
          </a:p>
          <a:p>
            <a:pPr algn="ctr">
              <a:lnSpc>
                <a:spcPts val="573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2664623" y="1945477"/>
            <a:ext cx="12958754" cy="7977120"/>
          </a:xfrm>
          <a:custGeom>
            <a:avLst/>
            <a:gdLst/>
            <a:ahLst/>
            <a:cxnLst/>
            <a:rect r="r" b="b" t="t" l="l"/>
            <a:pathLst>
              <a:path h="7977120" w="12958754">
                <a:moveTo>
                  <a:pt x="0" y="0"/>
                </a:moveTo>
                <a:lnTo>
                  <a:pt x="12958754" y="0"/>
                </a:lnTo>
                <a:lnTo>
                  <a:pt x="12958754" y="7977119"/>
                </a:lnTo>
                <a:lnTo>
                  <a:pt x="0" y="7977119"/>
                </a:lnTo>
                <a:lnTo>
                  <a:pt x="0" y="0"/>
                </a:lnTo>
                <a:close/>
              </a:path>
            </a:pathLst>
          </a:custGeom>
          <a:blipFill>
            <a:blip r:embed="rId2"/>
            <a:stretch>
              <a:fillRect l="-115" t="-1968" r="-115" b="0"/>
            </a:stretch>
          </a:blipFill>
        </p:spPr>
      </p:sp>
      <p:sp>
        <p:nvSpPr>
          <p:cNvPr name="Freeform 3" id="3"/>
          <p:cNvSpPr/>
          <p:nvPr/>
        </p:nvSpPr>
        <p:spPr>
          <a:xfrm flipH="false" flipV="false" rot="0">
            <a:off x="10626438" y="121854"/>
            <a:ext cx="1850147" cy="1358871"/>
          </a:xfrm>
          <a:custGeom>
            <a:avLst/>
            <a:gdLst/>
            <a:ahLst/>
            <a:cxnLst/>
            <a:rect r="r" b="b" t="t" l="l"/>
            <a:pathLst>
              <a:path h="1358871" w="1850147">
                <a:moveTo>
                  <a:pt x="0" y="0"/>
                </a:moveTo>
                <a:lnTo>
                  <a:pt x="1850147" y="0"/>
                </a:lnTo>
                <a:lnTo>
                  <a:pt x="1850147" y="1358871"/>
                </a:lnTo>
                <a:lnTo>
                  <a:pt x="0" y="13588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689622" y="471805"/>
            <a:ext cx="2908756" cy="695960"/>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Roboto Slab Bold"/>
                <a:ea typeface="Roboto Slab Bold"/>
                <a:cs typeface="Roboto Slab Bold"/>
                <a:sym typeface="Roboto Slab Bold"/>
              </a:rPr>
              <a:t>Caso de uso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TextBox 2" id="2"/>
          <p:cNvSpPr txBox="true"/>
          <p:nvPr/>
        </p:nvSpPr>
        <p:spPr>
          <a:xfrm rot="0">
            <a:off x="4869269" y="471805"/>
            <a:ext cx="8549461" cy="695960"/>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Roboto Slab Bold"/>
                <a:ea typeface="Roboto Slab Bold"/>
                <a:cs typeface="Roboto Slab Bold"/>
                <a:sym typeface="Roboto Slab Bold"/>
              </a:rPr>
              <a:t>Arquitectura: Full-Stack Escalable </a:t>
            </a:r>
          </a:p>
        </p:txBody>
      </p:sp>
      <p:sp>
        <p:nvSpPr>
          <p:cNvPr name="Freeform 3" id="3"/>
          <p:cNvSpPr/>
          <p:nvPr/>
        </p:nvSpPr>
        <p:spPr>
          <a:xfrm flipH="false" flipV="false" rot="-3093050">
            <a:off x="-4364337" y="-3316980"/>
            <a:ext cx="8830424" cy="8113726"/>
          </a:xfrm>
          <a:custGeom>
            <a:avLst/>
            <a:gdLst/>
            <a:ahLst/>
            <a:cxnLst/>
            <a:rect r="r" b="b" t="t" l="l"/>
            <a:pathLst>
              <a:path h="8113726" w="8830424">
                <a:moveTo>
                  <a:pt x="0" y="0"/>
                </a:moveTo>
                <a:lnTo>
                  <a:pt x="8830424" y="0"/>
                </a:lnTo>
                <a:lnTo>
                  <a:pt x="8830424" y="8113725"/>
                </a:lnTo>
                <a:lnTo>
                  <a:pt x="0" y="8113725"/>
                </a:lnTo>
                <a:lnTo>
                  <a:pt x="0" y="0"/>
                </a:lnTo>
                <a:close/>
              </a:path>
            </a:pathLst>
          </a:custGeom>
          <a:blipFill>
            <a:blip r:embed="rId2">
              <a:extLst>
                <a:ext uri="{96DAC541-7B7A-43D3-8B79-37D633B846F1}">
                  <asvg:svgBlip xmlns:asvg="http://schemas.microsoft.com/office/drawing/2016/SVG/main" r:embed="rId3"/>
                </a:ext>
              </a:extLst>
            </a:blip>
            <a:stretch>
              <a:fillRect l="-3345" t="0" r="0" b="0"/>
            </a:stretch>
          </a:blipFill>
        </p:spPr>
      </p:sp>
      <p:sp>
        <p:nvSpPr>
          <p:cNvPr name="Freeform 4" id="4"/>
          <p:cNvSpPr/>
          <p:nvPr/>
        </p:nvSpPr>
        <p:spPr>
          <a:xfrm flipH="false" flipV="false" rot="7459768">
            <a:off x="12691651" y="5881245"/>
            <a:ext cx="9135299" cy="8393856"/>
          </a:xfrm>
          <a:custGeom>
            <a:avLst/>
            <a:gdLst/>
            <a:ahLst/>
            <a:cxnLst/>
            <a:rect r="r" b="b" t="t" l="l"/>
            <a:pathLst>
              <a:path h="8393856" w="9135299">
                <a:moveTo>
                  <a:pt x="0" y="0"/>
                </a:moveTo>
                <a:lnTo>
                  <a:pt x="9135298" y="0"/>
                </a:lnTo>
                <a:lnTo>
                  <a:pt x="9135298" y="8393857"/>
                </a:lnTo>
                <a:lnTo>
                  <a:pt x="0" y="8393857"/>
                </a:lnTo>
                <a:lnTo>
                  <a:pt x="0" y="0"/>
                </a:lnTo>
                <a:close/>
              </a:path>
            </a:pathLst>
          </a:custGeom>
          <a:blipFill>
            <a:blip r:embed="rId2">
              <a:extLst>
                <a:ext uri="{96DAC541-7B7A-43D3-8B79-37D633B846F1}">
                  <asvg:svgBlip xmlns:asvg="http://schemas.microsoft.com/office/drawing/2016/SVG/main" r:embed="rId3"/>
                </a:ext>
              </a:extLst>
            </a:blip>
            <a:stretch>
              <a:fillRect l="-3345" t="0" r="0" b="0"/>
            </a:stretch>
          </a:blipFill>
        </p:spPr>
      </p:sp>
      <p:sp>
        <p:nvSpPr>
          <p:cNvPr name="Freeform 5" id="5"/>
          <p:cNvSpPr/>
          <p:nvPr/>
        </p:nvSpPr>
        <p:spPr>
          <a:xfrm flipH="false" flipV="false" rot="0">
            <a:off x="13418731" y="214795"/>
            <a:ext cx="893802" cy="1459268"/>
          </a:xfrm>
          <a:custGeom>
            <a:avLst/>
            <a:gdLst/>
            <a:ahLst/>
            <a:cxnLst/>
            <a:rect r="r" b="b" t="t" l="l"/>
            <a:pathLst>
              <a:path h="1459268" w="893802">
                <a:moveTo>
                  <a:pt x="0" y="0"/>
                </a:moveTo>
                <a:lnTo>
                  <a:pt x="893801" y="0"/>
                </a:lnTo>
                <a:lnTo>
                  <a:pt x="893801" y="1459269"/>
                </a:lnTo>
                <a:lnTo>
                  <a:pt x="0" y="1459269"/>
                </a:lnTo>
                <a:lnTo>
                  <a:pt x="0" y="0"/>
                </a:lnTo>
                <a:close/>
              </a:path>
            </a:pathLst>
          </a:custGeom>
          <a:blipFill>
            <a:blip r:embed="rId4"/>
            <a:stretch>
              <a:fillRect l="0" t="0" r="0" b="0"/>
            </a:stretch>
          </a:blipFill>
        </p:spPr>
      </p:sp>
      <p:sp>
        <p:nvSpPr>
          <p:cNvPr name="TextBox 6" id="6"/>
          <p:cNvSpPr txBox="true"/>
          <p:nvPr/>
        </p:nvSpPr>
        <p:spPr>
          <a:xfrm rot="0">
            <a:off x="50875" y="2159635"/>
            <a:ext cx="5975271" cy="5920105"/>
          </a:xfrm>
          <a:prstGeom prst="rect">
            <a:avLst/>
          </a:prstGeom>
        </p:spPr>
        <p:txBody>
          <a:bodyPr anchor="t" rtlCol="false" tIns="0" lIns="0" bIns="0" rIns="0">
            <a:spAutoFit/>
          </a:bodyPr>
          <a:lstStyle/>
          <a:p>
            <a:pPr algn="ctr">
              <a:lnSpc>
                <a:spcPts val="3920"/>
              </a:lnSpc>
              <a:spcBef>
                <a:spcPct val="0"/>
              </a:spcBef>
            </a:pPr>
            <a:r>
              <a:rPr lang="en-US" b="true" sz="2800">
                <a:solidFill>
                  <a:srgbClr val="000000"/>
                </a:solidFill>
                <a:latin typeface="Montserrat Bold"/>
                <a:ea typeface="Montserrat Bold"/>
                <a:cs typeface="Montserrat Bold"/>
                <a:sym typeface="Montserrat Bold"/>
              </a:rPr>
              <a:t>Fronte</a:t>
            </a:r>
            <a:r>
              <a:rPr lang="en-US" b="true" sz="2800">
                <a:solidFill>
                  <a:srgbClr val="000000"/>
                </a:solidFill>
                <a:latin typeface="Montserrat Bold"/>
                <a:ea typeface="Montserrat Bold"/>
                <a:cs typeface="Montserrat Bold"/>
                <a:sym typeface="Montserrat Bold"/>
              </a:rPr>
              <a:t>nd </a:t>
            </a:r>
          </a:p>
          <a:p>
            <a:pPr algn="ctr">
              <a:lnSpc>
                <a:spcPts val="3920"/>
              </a:lnSpc>
              <a:spcBef>
                <a:spcPct val="0"/>
              </a:spcBef>
            </a:pPr>
            <a:r>
              <a:rPr lang="en-US" b="true" sz="2800">
                <a:solidFill>
                  <a:srgbClr val="000000"/>
                </a:solidFill>
                <a:latin typeface="Montserrat Bold"/>
                <a:ea typeface="Montserrat Bold"/>
                <a:cs typeface="Montserrat Bold"/>
                <a:sym typeface="Montserrat Bold"/>
              </a:rPr>
              <a:t>Tecnologías: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React + Vite</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Leaflet Maps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Tailwind CSS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React Router</a:t>
            </a:r>
          </a:p>
          <a:p>
            <a:pPr algn="ctr">
              <a:lnSpc>
                <a:spcPts val="3920"/>
              </a:lnSpc>
              <a:spcBef>
                <a:spcPct val="0"/>
              </a:spcBef>
            </a:pPr>
          </a:p>
          <a:p>
            <a:pPr algn="ctr">
              <a:lnSpc>
                <a:spcPts val="3920"/>
              </a:lnSpc>
              <a:spcBef>
                <a:spcPct val="0"/>
              </a:spcBef>
            </a:pPr>
            <a:r>
              <a:rPr lang="en-US" b="true" sz="2800">
                <a:solidFill>
                  <a:srgbClr val="000000"/>
                </a:solidFill>
                <a:latin typeface="Montserrat Bold"/>
                <a:ea typeface="Montserrat Bold"/>
                <a:cs typeface="Montserrat Bold"/>
                <a:sym typeface="Montserrat Bold"/>
              </a:rPr>
              <a:t>Funcionalidades: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Interfaz de usuario responsive</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Mapa interactivo</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Autenticación de usuarios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Gestión de puntos de reciclaje</a:t>
            </a:r>
          </a:p>
        </p:txBody>
      </p:sp>
      <p:sp>
        <p:nvSpPr>
          <p:cNvPr name="TextBox 7" id="7"/>
          <p:cNvSpPr txBox="true"/>
          <p:nvPr/>
        </p:nvSpPr>
        <p:spPr>
          <a:xfrm rot="0">
            <a:off x="6337221" y="1911985"/>
            <a:ext cx="5079921" cy="6415405"/>
          </a:xfrm>
          <a:prstGeom prst="rect">
            <a:avLst/>
          </a:prstGeom>
        </p:spPr>
        <p:txBody>
          <a:bodyPr anchor="t" rtlCol="false" tIns="0" lIns="0" bIns="0" rIns="0">
            <a:spAutoFit/>
          </a:bodyPr>
          <a:lstStyle/>
          <a:p>
            <a:pPr algn="ctr">
              <a:lnSpc>
                <a:spcPts val="3920"/>
              </a:lnSpc>
              <a:spcBef>
                <a:spcPct val="0"/>
              </a:spcBef>
            </a:pPr>
            <a:r>
              <a:rPr lang="en-US" b="true" sz="2800">
                <a:solidFill>
                  <a:srgbClr val="000000"/>
                </a:solidFill>
                <a:latin typeface="Montserrat Bold"/>
                <a:ea typeface="Montserrat Bold"/>
                <a:cs typeface="Montserrat Bold"/>
                <a:sym typeface="Montserrat Bold"/>
              </a:rPr>
              <a:t>Backe</a:t>
            </a:r>
            <a:r>
              <a:rPr lang="en-US" b="true" sz="2800">
                <a:solidFill>
                  <a:srgbClr val="000000"/>
                </a:solidFill>
                <a:latin typeface="Montserrat Bold"/>
                <a:ea typeface="Montserrat Bold"/>
                <a:cs typeface="Montserrat Bold"/>
                <a:sym typeface="Montserrat Bold"/>
              </a:rPr>
              <a:t>nd </a:t>
            </a:r>
          </a:p>
          <a:p>
            <a:pPr algn="ctr">
              <a:lnSpc>
                <a:spcPts val="3920"/>
              </a:lnSpc>
              <a:spcBef>
                <a:spcPct val="0"/>
              </a:spcBef>
            </a:pPr>
            <a:r>
              <a:rPr lang="en-US" b="true" sz="2800">
                <a:solidFill>
                  <a:srgbClr val="000000"/>
                </a:solidFill>
                <a:latin typeface="Montserrat Bold"/>
                <a:ea typeface="Montserrat Bold"/>
                <a:cs typeface="Montserrat Bold"/>
                <a:sym typeface="Montserrat Bold"/>
              </a:rPr>
              <a:t>Tecnologías:</a:t>
            </a:r>
          </a:p>
          <a:p>
            <a:pPr algn="ctr">
              <a:lnSpc>
                <a:spcPts val="3920"/>
              </a:lnSpc>
              <a:spcBef>
                <a:spcPct val="0"/>
              </a:spcBef>
            </a:pP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Node.js + Express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JWT Authentication</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PostgreSQL</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Bcrypt</a:t>
            </a:r>
          </a:p>
          <a:p>
            <a:pPr algn="ctr">
              <a:lnSpc>
                <a:spcPts val="3920"/>
              </a:lnSpc>
            </a:pPr>
          </a:p>
          <a:p>
            <a:pPr algn="ctr">
              <a:lnSpc>
                <a:spcPts val="3920"/>
              </a:lnSpc>
            </a:pPr>
            <a:r>
              <a:rPr lang="en-US" b="true" sz="2800">
                <a:solidFill>
                  <a:srgbClr val="000000"/>
                </a:solidFill>
                <a:latin typeface="Montserrat Bold"/>
                <a:ea typeface="Montserrat Bold"/>
                <a:cs typeface="Montserrat Bold"/>
                <a:sym typeface="Montserrat Bold"/>
              </a:rPr>
              <a:t>Servicios: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API RESTful</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Autenticación segura</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Gestión de base de datos</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Geocodificación</a:t>
            </a:r>
          </a:p>
        </p:txBody>
      </p:sp>
      <p:sp>
        <p:nvSpPr>
          <p:cNvPr name="TextBox 8" id="8"/>
          <p:cNvSpPr txBox="true"/>
          <p:nvPr/>
        </p:nvSpPr>
        <p:spPr>
          <a:xfrm rot="0">
            <a:off x="11731466" y="1911985"/>
            <a:ext cx="6041788" cy="7901305"/>
          </a:xfrm>
          <a:prstGeom prst="rect">
            <a:avLst/>
          </a:prstGeom>
        </p:spPr>
        <p:txBody>
          <a:bodyPr anchor="t" rtlCol="false" tIns="0" lIns="0" bIns="0" rIns="0">
            <a:spAutoFit/>
          </a:bodyPr>
          <a:lstStyle/>
          <a:p>
            <a:pPr algn="ctr">
              <a:lnSpc>
                <a:spcPts val="3920"/>
              </a:lnSpc>
            </a:pPr>
            <a:r>
              <a:rPr lang="en-US" sz="2800" b="true">
                <a:solidFill>
                  <a:srgbClr val="000000"/>
                </a:solidFill>
                <a:latin typeface="Montserrat Bold"/>
                <a:ea typeface="Montserrat Bold"/>
                <a:cs typeface="Montserrat Bold"/>
                <a:sym typeface="Montserrat Bold"/>
              </a:rPr>
              <a:t>Hosting</a:t>
            </a:r>
          </a:p>
          <a:p>
            <a:pPr algn="ctr">
              <a:lnSpc>
                <a:spcPts val="3920"/>
              </a:lnSpc>
            </a:pP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Frontend: Netlify (CDN global)</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Backend: Render (Web service)</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Base de datos: Supabase (Cloud PostgreSQL)</a:t>
            </a:r>
          </a:p>
          <a:p>
            <a:pPr algn="ctr">
              <a:lnSpc>
                <a:spcPts val="3920"/>
              </a:lnSpc>
            </a:pPr>
          </a:p>
          <a:p>
            <a:pPr algn="ctr">
              <a:lnSpc>
                <a:spcPts val="3920"/>
              </a:lnSpc>
            </a:pPr>
            <a:r>
              <a:rPr lang="en-US" sz="2800" b="true">
                <a:solidFill>
                  <a:srgbClr val="000000"/>
                </a:solidFill>
                <a:latin typeface="Montserrat Bold"/>
                <a:ea typeface="Montserrat Bold"/>
                <a:cs typeface="Montserrat Bold"/>
                <a:sym typeface="Montserrat Bold"/>
              </a:rPr>
              <a:t>APIS externas</a:t>
            </a:r>
          </a:p>
          <a:p>
            <a:pPr algn="ctr">
              <a:lnSpc>
                <a:spcPts val="3920"/>
              </a:lnSpc>
            </a:pP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OpenStreetMap (mapas base)</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Nominatim (geocodificación)</a:t>
            </a:r>
          </a:p>
          <a:p>
            <a:pPr algn="ctr" marL="604523" indent="-302261" lvl="1">
              <a:lnSpc>
                <a:spcPts val="3920"/>
              </a:lnSpc>
              <a:buFont typeface="Arial"/>
              <a:buChar char="•"/>
            </a:pPr>
            <a:r>
              <a:rPr lang="en-US" sz="2800">
                <a:solidFill>
                  <a:srgbClr val="000000"/>
                </a:solidFill>
                <a:latin typeface="Montserrat"/>
                <a:ea typeface="Montserrat"/>
                <a:cs typeface="Montserrat"/>
                <a:sym typeface="Montserrat"/>
              </a:rPr>
              <a:t>Leaflet (renderizado mapas)</a:t>
            </a:r>
          </a:p>
          <a:p>
            <a:pPr algn="ctr">
              <a:lnSpc>
                <a:spcPts val="3920"/>
              </a:lnSpc>
            </a:pPr>
          </a:p>
          <a:p>
            <a:pPr algn="ctr">
              <a:lnSpc>
                <a:spcPts val="3920"/>
              </a:lnSpc>
            </a:pPr>
          </a:p>
          <a:p>
            <a:pPr algn="ctr">
              <a:lnSpc>
                <a:spcPts val="3920"/>
              </a:lnSpc>
            </a:pPr>
          </a:p>
        </p:txBody>
      </p:sp>
      <p:sp>
        <p:nvSpPr>
          <p:cNvPr name="TextBox 9" id="9"/>
          <p:cNvSpPr txBox="true"/>
          <p:nvPr/>
        </p:nvSpPr>
        <p:spPr>
          <a:xfrm rot="0">
            <a:off x="6187291" y="8843734"/>
            <a:ext cx="5913418" cy="1234439"/>
          </a:xfrm>
          <a:prstGeom prst="rect">
            <a:avLst/>
          </a:prstGeom>
        </p:spPr>
        <p:txBody>
          <a:bodyPr anchor="t" rtlCol="false" tIns="0" lIns="0" bIns="0" rIns="0">
            <a:spAutoFit/>
          </a:bodyPr>
          <a:lstStyle/>
          <a:p>
            <a:pPr algn="ctr">
              <a:lnSpc>
                <a:spcPts val="3360"/>
              </a:lnSpc>
            </a:pPr>
            <a:r>
              <a:rPr lang="en-US" sz="2400" b="true">
                <a:solidFill>
                  <a:srgbClr val="000000"/>
                </a:solidFill>
                <a:latin typeface="Roboto Slab Bold"/>
                <a:ea typeface="Roboto Slab Bold"/>
                <a:cs typeface="Roboto Slab Bold"/>
                <a:sym typeface="Roboto Slab Bold"/>
              </a:rPr>
              <a:t>Flujo</a:t>
            </a:r>
          </a:p>
          <a:p>
            <a:pPr algn="ctr">
              <a:lnSpc>
                <a:spcPts val="3360"/>
              </a:lnSpc>
              <a:spcBef>
                <a:spcPct val="0"/>
              </a:spcBef>
            </a:pPr>
            <a:r>
              <a:rPr lang="en-US" sz="2400">
                <a:solidFill>
                  <a:srgbClr val="000000"/>
                </a:solidFill>
                <a:latin typeface="Roboto Slab"/>
                <a:ea typeface="Roboto Slab"/>
                <a:cs typeface="Roboto Slab"/>
                <a:sym typeface="Roboto Slab"/>
              </a:rPr>
              <a:t>Usuario</a:t>
            </a:r>
            <a:r>
              <a:rPr lang="en-US" sz="2400">
                <a:solidFill>
                  <a:srgbClr val="000000"/>
                </a:solidFill>
                <a:latin typeface="Roboto Slab"/>
                <a:ea typeface="Roboto Slab"/>
                <a:cs typeface="Roboto Slab"/>
                <a:sym typeface="Roboto Slab"/>
              </a:rPr>
              <a:t> → Netlify → Render → Supabase</a:t>
            </a:r>
          </a:p>
          <a:p>
            <a:pPr algn="ctr">
              <a:lnSpc>
                <a:spcPts val="3360"/>
              </a:lnSpc>
              <a:spcBef>
                <a:spcPct val="0"/>
              </a:spcBef>
            </a:pPr>
            <a:r>
              <a:rPr lang="en-US" sz="2400">
                <a:solidFill>
                  <a:srgbClr val="000000"/>
                </a:solidFill>
                <a:latin typeface="Roboto Slab"/>
                <a:ea typeface="Roboto Slab"/>
                <a:cs typeface="Roboto Slab"/>
                <a:sym typeface="Roboto Slab"/>
              </a:rPr>
              <a:t>         (Front)  (Back)   (DB)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914717" y="274286"/>
            <a:ext cx="1058798" cy="1176443"/>
          </a:xfrm>
          <a:prstGeom prst="rect">
            <a:avLst/>
          </a:prstGeom>
        </p:spPr>
      </p:pic>
      <p:sp>
        <p:nvSpPr>
          <p:cNvPr name="TextBox 3" id="3"/>
          <p:cNvSpPr txBox="true"/>
          <p:nvPr/>
        </p:nvSpPr>
        <p:spPr>
          <a:xfrm rot="0">
            <a:off x="6097220" y="471805"/>
            <a:ext cx="6093559" cy="695960"/>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Roboto Slab Bold"/>
                <a:ea typeface="Roboto Slab Bold"/>
                <a:cs typeface="Roboto Slab Bold"/>
                <a:sym typeface="Roboto Slab Bold"/>
              </a:rPr>
              <a:t>Metodología y desarrollo</a:t>
            </a:r>
          </a:p>
        </p:txBody>
      </p:sp>
      <p:sp>
        <p:nvSpPr>
          <p:cNvPr name="Freeform 4" id="4"/>
          <p:cNvSpPr/>
          <p:nvPr/>
        </p:nvSpPr>
        <p:spPr>
          <a:xfrm flipH="false" flipV="false" rot="-3093050">
            <a:off x="-4364337" y="-3316980"/>
            <a:ext cx="8830424" cy="8113726"/>
          </a:xfrm>
          <a:custGeom>
            <a:avLst/>
            <a:gdLst/>
            <a:ahLst/>
            <a:cxnLst/>
            <a:rect r="r" b="b" t="t" l="l"/>
            <a:pathLst>
              <a:path h="8113726" w="8830424">
                <a:moveTo>
                  <a:pt x="0" y="0"/>
                </a:moveTo>
                <a:lnTo>
                  <a:pt x="8830424" y="0"/>
                </a:lnTo>
                <a:lnTo>
                  <a:pt x="8830424" y="8113725"/>
                </a:lnTo>
                <a:lnTo>
                  <a:pt x="0" y="8113725"/>
                </a:lnTo>
                <a:lnTo>
                  <a:pt x="0" y="0"/>
                </a:lnTo>
                <a:close/>
              </a:path>
            </a:pathLst>
          </a:custGeom>
          <a:blipFill>
            <a:blip r:embed="rId3">
              <a:extLst>
                <a:ext uri="{96DAC541-7B7A-43D3-8B79-37D633B846F1}">
                  <asvg:svgBlip xmlns:asvg="http://schemas.microsoft.com/office/drawing/2016/SVG/main" r:embed="rId4"/>
                </a:ext>
              </a:extLst>
            </a:blip>
            <a:stretch>
              <a:fillRect l="-3345" t="0" r="0" b="0"/>
            </a:stretch>
          </a:blipFill>
        </p:spPr>
      </p:sp>
      <p:sp>
        <p:nvSpPr>
          <p:cNvPr name="TextBox 5" id="5"/>
          <p:cNvSpPr txBox="true"/>
          <p:nvPr/>
        </p:nvSpPr>
        <p:spPr>
          <a:xfrm rot="0">
            <a:off x="1765601" y="2267624"/>
            <a:ext cx="14756799" cy="6990676"/>
          </a:xfrm>
          <a:prstGeom prst="rect">
            <a:avLst/>
          </a:prstGeom>
        </p:spPr>
        <p:txBody>
          <a:bodyPr anchor="t" rtlCol="false" tIns="0" lIns="0" bIns="0" rIns="0">
            <a:spAutoFit/>
          </a:bodyPr>
          <a:lstStyle/>
          <a:p>
            <a:pPr algn="just">
              <a:lnSpc>
                <a:spcPts val="3712"/>
              </a:lnSpc>
            </a:pPr>
            <a:r>
              <a:rPr lang="en-US" sz="2651">
                <a:solidFill>
                  <a:srgbClr val="000000"/>
                </a:solidFill>
                <a:latin typeface="Roboto Slab"/>
                <a:ea typeface="Roboto Slab"/>
                <a:cs typeface="Roboto Slab"/>
                <a:sym typeface="Roboto Slab"/>
              </a:rPr>
              <a:t>El proyecto se desarrollo bajo la metodología ágil basada en sprints,:</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1 - Planificación y diseño: Definición de requisitos</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2 - Configuración backend: Configuración Node.js + Express y conexion a postgreSQL</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3 - Autenticación y Seguridad: Sistema de registro y login, encriptación de contraseñas con bcrypt, JWT y middlewares de autenticación.</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4 - Frontend: Setup React, Paginas (login, registro, principal, mapa y perfil), Enrutamiento (React router) y Estilos.</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5 - Integración de Mapas: Implementación de Leaflet y visualización de puntos en mapa</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6 - Gestión de Puntos: CRUD, geocodificación con Nominatim, perfil de usuario con puntos y comentarios creados</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7 - Testing y Optimización: Corrección de bugs y optimización de rendimiento</a:t>
            </a:r>
          </a:p>
          <a:p>
            <a:pPr algn="just" marL="572463" indent="-286232" lvl="1">
              <a:lnSpc>
                <a:spcPts val="3712"/>
              </a:lnSpc>
              <a:buFont typeface="Arial"/>
              <a:buChar char="•"/>
            </a:pPr>
            <a:r>
              <a:rPr lang="en-US" sz="2651">
                <a:solidFill>
                  <a:srgbClr val="000000"/>
                </a:solidFill>
                <a:latin typeface="Roboto Slab"/>
                <a:ea typeface="Roboto Slab"/>
                <a:cs typeface="Roboto Slab"/>
                <a:sym typeface="Roboto Slab"/>
              </a:rPr>
              <a:t>Sprint 8 - Despliegue y documentación :Despliegue en Netlify (frontend) y  Render (backend), configuración de variables de entorno y documentación final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616756" y="1386638"/>
            <a:ext cx="16344515" cy="8090535"/>
          </a:xfrm>
          <a:custGeom>
            <a:avLst/>
            <a:gdLst/>
            <a:ahLst/>
            <a:cxnLst/>
            <a:rect r="r" b="b" t="t" l="l"/>
            <a:pathLst>
              <a:path h="8090535" w="16344515">
                <a:moveTo>
                  <a:pt x="0" y="0"/>
                </a:moveTo>
                <a:lnTo>
                  <a:pt x="16344515" y="0"/>
                </a:lnTo>
                <a:lnTo>
                  <a:pt x="16344515" y="8090535"/>
                </a:lnTo>
                <a:lnTo>
                  <a:pt x="0" y="8090535"/>
                </a:lnTo>
                <a:lnTo>
                  <a:pt x="0" y="0"/>
                </a:lnTo>
                <a:close/>
              </a:path>
            </a:pathLst>
          </a:custGeom>
          <a:blipFill>
            <a:blip r:embed="rId2"/>
            <a:stretch>
              <a:fillRect l="0" t="0" r="0" b="0"/>
            </a:stretch>
          </a:blipFill>
        </p:spPr>
      </p:sp>
      <p:sp>
        <p:nvSpPr>
          <p:cNvPr name="TextBox 3" id="3"/>
          <p:cNvSpPr txBox="true"/>
          <p:nvPr/>
        </p:nvSpPr>
        <p:spPr>
          <a:xfrm rot="0">
            <a:off x="6491049" y="471805"/>
            <a:ext cx="5305901" cy="695960"/>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Roboto Slab Bold"/>
                <a:ea typeface="Roboto Slab Bold"/>
                <a:cs typeface="Roboto Slab Bold"/>
                <a:sym typeface="Roboto Slab Bold"/>
              </a:rPr>
              <a:t>Evidencias desarrollo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664868" y="1139210"/>
            <a:ext cx="8479132" cy="7906791"/>
          </a:xfrm>
          <a:custGeom>
            <a:avLst/>
            <a:gdLst/>
            <a:ahLst/>
            <a:cxnLst/>
            <a:rect r="r" b="b" t="t" l="l"/>
            <a:pathLst>
              <a:path h="7906791" w="8479132">
                <a:moveTo>
                  <a:pt x="0" y="0"/>
                </a:moveTo>
                <a:lnTo>
                  <a:pt x="8479132" y="0"/>
                </a:lnTo>
                <a:lnTo>
                  <a:pt x="8479132" y="7906791"/>
                </a:lnTo>
                <a:lnTo>
                  <a:pt x="0" y="7906791"/>
                </a:lnTo>
                <a:lnTo>
                  <a:pt x="0" y="0"/>
                </a:lnTo>
                <a:close/>
              </a:path>
            </a:pathLst>
          </a:custGeom>
          <a:blipFill>
            <a:blip r:embed="rId2"/>
            <a:stretch>
              <a:fillRect l="0" t="0" r="0" b="0"/>
            </a:stretch>
          </a:blipFill>
        </p:spPr>
      </p:sp>
      <p:sp>
        <p:nvSpPr>
          <p:cNvPr name="Freeform 3" id="3"/>
          <p:cNvSpPr/>
          <p:nvPr/>
        </p:nvSpPr>
        <p:spPr>
          <a:xfrm flipH="false" flipV="false" rot="0">
            <a:off x="9617058" y="1240999"/>
            <a:ext cx="8140811" cy="7805002"/>
          </a:xfrm>
          <a:custGeom>
            <a:avLst/>
            <a:gdLst/>
            <a:ahLst/>
            <a:cxnLst/>
            <a:rect r="r" b="b" t="t" l="l"/>
            <a:pathLst>
              <a:path h="7805002" w="8140811">
                <a:moveTo>
                  <a:pt x="0" y="0"/>
                </a:moveTo>
                <a:lnTo>
                  <a:pt x="8140811" y="0"/>
                </a:lnTo>
                <a:lnTo>
                  <a:pt x="8140811" y="7805002"/>
                </a:lnTo>
                <a:lnTo>
                  <a:pt x="0" y="7805002"/>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DD8D3"/>
        </a:solidFill>
      </p:bgPr>
    </p:bg>
    <p:spTree>
      <p:nvGrpSpPr>
        <p:cNvPr id="1" name=""/>
        <p:cNvGrpSpPr/>
        <p:nvPr/>
      </p:nvGrpSpPr>
      <p:grpSpPr>
        <a:xfrm>
          <a:off x="0" y="0"/>
          <a:ext cx="0" cy="0"/>
          <a:chOff x="0" y="0"/>
          <a:chExt cx="0" cy="0"/>
        </a:xfrm>
      </p:grpSpPr>
      <p:sp>
        <p:nvSpPr>
          <p:cNvPr name="Freeform 2" id="2"/>
          <p:cNvSpPr/>
          <p:nvPr/>
        </p:nvSpPr>
        <p:spPr>
          <a:xfrm flipH="false" flipV="false" rot="0">
            <a:off x="383415" y="2033492"/>
            <a:ext cx="17521170" cy="6220015"/>
          </a:xfrm>
          <a:custGeom>
            <a:avLst/>
            <a:gdLst/>
            <a:ahLst/>
            <a:cxnLst/>
            <a:rect r="r" b="b" t="t" l="l"/>
            <a:pathLst>
              <a:path h="6220015" w="17521170">
                <a:moveTo>
                  <a:pt x="0" y="0"/>
                </a:moveTo>
                <a:lnTo>
                  <a:pt x="17521170" y="0"/>
                </a:lnTo>
                <a:lnTo>
                  <a:pt x="17521170" y="6220016"/>
                </a:lnTo>
                <a:lnTo>
                  <a:pt x="0" y="6220016"/>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DAGyo8751qY</dc:identifier>
  <dcterms:modified xsi:type="dcterms:W3CDTF">2011-08-01T06:04:30Z</dcterms:modified>
  <cp:revision>1</cp:revision>
  <dc:title>David Escobar</dc:title>
</cp:coreProperties>
</file>